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1" r:id="rId3"/>
    <p:sldId id="270" r:id="rId4"/>
    <p:sldId id="257" r:id="rId5"/>
    <p:sldId id="258" r:id="rId6"/>
    <p:sldId id="269" r:id="rId7"/>
    <p:sldId id="262" r:id="rId8"/>
    <p:sldId id="265" r:id="rId9"/>
    <p:sldId id="261" r:id="rId10"/>
    <p:sldId id="264" r:id="rId11"/>
    <p:sldId id="260" r:id="rId12"/>
    <p:sldId id="267" r:id="rId13"/>
    <p:sldId id="263" r:id="rId14"/>
    <p:sldId id="266" r:id="rId15"/>
    <p:sldId id="272" r:id="rId16"/>
    <p:sldId id="268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689FA-3A78-45EA-A33C-4767833919F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24641-369D-4426-86AC-E9FDBC5AE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4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24641-369D-4426-86AC-E9FDBC5AEB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4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71E6-F028-4821-AEFB-ABDEF9B9D92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4098A-22FB-4DF8-80CD-9ACD20A457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71E6-F028-4821-AEFB-ABDEF9B9D92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098A-22FB-4DF8-80CD-9ACD20A45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71E6-F028-4821-AEFB-ABDEF9B9D92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098A-22FB-4DF8-80CD-9ACD20A45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71E6-F028-4821-AEFB-ABDEF9B9D92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4098A-22FB-4DF8-80CD-9ACD20A4572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71E6-F028-4821-AEFB-ABDEF9B9D92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4098A-22FB-4DF8-80CD-9ACD20A457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71E6-F028-4821-AEFB-ABDEF9B9D92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4098A-22FB-4DF8-80CD-9ACD20A457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71E6-F028-4821-AEFB-ABDEF9B9D92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4098A-22FB-4DF8-80CD-9ACD20A4572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71E6-F028-4821-AEFB-ABDEF9B9D92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4098A-22FB-4DF8-80CD-9ACD20A457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71E6-F028-4821-AEFB-ABDEF9B9D92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4098A-22FB-4DF8-80CD-9ACD20A457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71E6-F028-4821-AEFB-ABDEF9B9D92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4098A-22FB-4DF8-80CD-9ACD20A457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71E6-F028-4821-AEFB-ABDEF9B9D92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4098A-22FB-4DF8-80CD-9ACD20A4572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F0071E6-F028-4821-AEFB-ABDEF9B9D92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DF4098A-22FB-4DF8-80CD-9ACD20A457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" y="116632"/>
            <a:ext cx="8979842" cy="6716879"/>
          </a:xfrm>
        </p:spPr>
      </p:pic>
    </p:spTree>
    <p:extLst>
      <p:ext uri="{BB962C8B-B14F-4D97-AF65-F5344CB8AC3E}">
        <p14:creationId xmlns:p14="http://schemas.microsoft.com/office/powerpoint/2010/main" val="386466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525963"/>
          </a:xfrm>
        </p:spPr>
        <p:txBody>
          <a:bodyPr>
            <a:noAutofit/>
          </a:bodyPr>
          <a:lstStyle/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 111 (умышленное причинение тяжкого вреда здоровью),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 112 (умышленное причинение средней тяжести вреда здоровью),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-ст.113 (причинение тяжкого или средней тяжести вреда здоровью в состоянии аффекта), состоянии аффекта), 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-ст.115 (умышленное причинение легкого вреда здоровью), 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-ст.116 (побои),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-ст.117 (истязание), 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-ст.118 (причинение тяжкого или средней тяжести вреда здоровью по неосторожности),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-ст.131 (изнасилование); 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-ст.132 (насильственные действия сексуального характера);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-ст.133 (понуждение к действиям сексуального характера),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 134 (половое сношение и иные действия сексуального характера с лицом, не достигшим четырнадцатилетнего возраста);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 135 (развратные действия); 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 ст.125 (оставление в опасности);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-ст.124 (неоказание помощи больному);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-ст.156 (неисполнение обязанностей по воспитанию несовершеннолетнего);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 157 (злостное уклонение от уплаты средств на содержание детей или нетрудоспособных родителей);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 110 (доведение до самоубийства);</a:t>
            </a:r>
          </a:p>
          <a:p>
            <a:pPr algn="just"/>
            <a:r>
              <a:rPr lang="ru-RU" sz="1400" b="1" i="0" dirty="0" smtClean="0">
                <a:solidFill>
                  <a:srgbClr val="FFC000"/>
                </a:solidFill>
                <a:effectLst/>
                <a:latin typeface="Bookman Old Style" pitchFamily="18" charset="0"/>
              </a:rPr>
              <a:t>-ст. 119 (угроза убийством или причинением тяжкого вреда здоровью) и другие. </a:t>
            </a:r>
            <a:endParaRPr lang="ru-RU" sz="14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Статьи Уголовного кодекса Российской Федерации, предусматривающие уголовную ответственность лиц за все виды насилия над детьми и за пренебрежение</a:t>
            </a:r>
            <a:br>
              <a:rPr lang="ru-RU" sz="2000" b="1" i="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2000" b="1" i="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основными потребностями детей: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7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064896" cy="4233663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rgbClr val="FFC000"/>
                </a:solidFill>
              </a:rPr>
              <a:t>Лица</a:t>
            </a:r>
            <a:r>
              <a:rPr lang="ru-RU" b="1" dirty="0">
                <a:solidFill>
                  <a:srgbClr val="FFC000"/>
                </a:solidFill>
              </a:rPr>
              <a:t>, допустившие пренебрежение основными потребностями ребенка, не исполняющие обязанности по содержанию и воспитанию несовершеннолетних, подлежат Административной ответственности в соответствии с Кодексом Российской Федерации об административных правонарушениях (ст.5.35 </a:t>
            </a:r>
            <a:endParaRPr lang="ru-RU" b="1" dirty="0" smtClean="0">
              <a:solidFill>
                <a:srgbClr val="FFC000"/>
              </a:solidFill>
            </a:endParaRPr>
          </a:p>
          <a:p>
            <a:pPr algn="just"/>
            <a:endParaRPr lang="ru-RU" b="1" dirty="0">
              <a:solidFill>
                <a:srgbClr val="FFC000"/>
              </a:solidFill>
            </a:endParaRPr>
          </a:p>
          <a:p>
            <a:pPr algn="just"/>
            <a:r>
              <a:rPr lang="ru-RU" b="1" dirty="0" smtClean="0">
                <a:solidFill>
                  <a:srgbClr val="FFC000"/>
                </a:solidFill>
              </a:rPr>
              <a:t>– </a:t>
            </a:r>
            <a:r>
              <a:rPr lang="ru-RU" b="1" dirty="0">
                <a:solidFill>
                  <a:srgbClr val="FFC000"/>
                </a:solidFill>
              </a:rPr>
              <a:t>неисполнение родительских обязанностей по воспитанию, обучению и содержанию несовершеннолетних детей, влечет предупреждение или наложение административного штрафа в размере от ста до пятисот рублей). Рассмотрение дел по данной статье относится к компетенции Комиссии по делам несовершеннолетних и защите их прав.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48" y="332656"/>
            <a:ext cx="8856984" cy="698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66FF"/>
                </a:solidFill>
              </a:rPr>
              <a:t>Административная ответственность: </a:t>
            </a:r>
            <a:endParaRPr lang="ru-RU" sz="3600" b="1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0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2" y="368152"/>
            <a:ext cx="8017568" cy="6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82453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effectLst/>
                <a:latin typeface="Bookman Old Style" pitchFamily="18" charset="0"/>
              </a:rPr>
              <a:t> </a:t>
            </a:r>
            <a:r>
              <a:rPr lang="ru-RU" sz="1800" b="1" dirty="0">
                <a:solidFill>
                  <a:srgbClr val="FFC000"/>
                </a:solidFill>
                <a:effectLst/>
                <a:latin typeface="Bookman Old Style" pitchFamily="18" charset="0"/>
              </a:rPr>
              <a:t>Неисполнение или ненадлежащее исполнение обязанностей по воспитанию несовершеннолетнего родителем или иным лицом, на которое возложены эти обязанности, а равно педагогом или другим работником образовательного, воспитательного, лечебного или иного учреждения, обязанного осуществлять надзор за несовершеннолетними, если это деяние соединено с жестоким обращением с несовершеннолетним. Неисполнение или ненадлежащее исполнение обязанностей по воспитанию несовершеннолетнего родителем или иным лицом, на которое возложены эти обязанности, а равно педагогом или другим работником образовательного, воспитательного, лечебного или иного учреждения, обязанного осуществлять надзор за несовершеннолетними, если это деяние соединено с жестоким обращением с несовершеннолетним. </a:t>
            </a:r>
            <a:endParaRPr lang="ru-RU" sz="1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55200" cy="9144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Bookman Old Style" pitchFamily="18" charset="0"/>
                <a:ea typeface="+mn-ea"/>
                <a:cs typeface="+mn-cs"/>
              </a:rPr>
              <a:t>Статья 156 </a:t>
            </a:r>
            <a:r>
              <a:rPr lang="ru-RU" sz="2400" b="1" dirty="0">
                <a:solidFill>
                  <a:srgbClr val="9966FF"/>
                </a:solidFill>
                <a:effectLst/>
                <a:latin typeface="Bookman Old Style" pitchFamily="18" charset="0"/>
                <a:ea typeface="+mn-ea"/>
                <a:cs typeface="+mn-cs"/>
              </a:rPr>
              <a:t>Уголовного кодекса Российской Федерации – Неисполнение обязанностей по воспитанию несовершеннолетнего</a:t>
            </a:r>
            <a:endParaRPr lang="ru-RU" sz="2400" b="1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4" y="260648"/>
            <a:ext cx="4824536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- </a:t>
            </a:r>
            <a:r>
              <a:rPr lang="ru-RU" sz="2600" b="1" dirty="0">
                <a:effectLst/>
              </a:rPr>
              <a:t>У</a:t>
            </a:r>
            <a:r>
              <a:rPr lang="ru-RU" sz="2600" b="1" dirty="0" smtClean="0">
                <a:effectLst/>
              </a:rPr>
              <a:t>клонение </a:t>
            </a:r>
            <a:r>
              <a:rPr lang="ru-RU" sz="2600" b="1" dirty="0">
                <a:effectLst/>
              </a:rPr>
              <a:t>от выполнения обязанностей родителей, в том числе злостное уклонение от уплаты алиментов; - отказ без уважительных причин взять своего ребенка из родильного дома (отделения) либо из иного лечебного учреждения, воспитательного учреждения, учреждения социальной защиты населения или из других аналогичных учреждений; - злоупотребление своими родительскими правами; - жестокое обращение с детьми, в том числе физическое или психическое насилие над ними, покушение на их половую неприкосновенность; - хронический алкоголизм или наркомания; - совершение умышленного преступления против жизни или здоровья своих детей либо против жизни или здоровья супруга. </a:t>
            </a:r>
            <a:endParaRPr lang="ru-RU" sz="2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856984" cy="914400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effectLst/>
              </a:rPr>
              <a:t>Перечень оснований лишения родительских прав ( ст. 69 СК РФ)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1\Pictures\20160923_134018874-1_800x534-768x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832397" cy="25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74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663952" cy="31816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876800"/>
            <a:ext cx="8640960" cy="179256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Если </a:t>
            </a:r>
            <a:r>
              <a:rPr lang="ru-RU" sz="3600" b="1" dirty="0" smtClean="0">
                <a:solidFill>
                  <a:srgbClr val="FF0000"/>
                </a:solidFill>
              </a:rPr>
              <a:t>Вы</a:t>
            </a:r>
            <a:r>
              <a:rPr lang="ru-RU" sz="3600" b="1" dirty="0" smtClean="0">
                <a:solidFill>
                  <a:srgbClr val="FFC000"/>
                </a:solidFill>
              </a:rPr>
              <a:t> или </a:t>
            </a:r>
            <a:r>
              <a:rPr lang="ru-RU" sz="3600" b="1" dirty="0" smtClean="0">
                <a:solidFill>
                  <a:srgbClr val="FF0000"/>
                </a:solidFill>
              </a:rPr>
              <a:t>Ваши</a:t>
            </a:r>
            <a:r>
              <a:rPr lang="ru-RU" sz="3600" b="1" dirty="0" smtClean="0">
                <a:solidFill>
                  <a:srgbClr val="FFC000"/>
                </a:solidFill>
              </a:rPr>
              <a:t> друзья подвергаются какой либо из форм насилия, не замалчивайте!</a:t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Мы обязательно поможем!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Обратитесь за помощью и сообщите о проблеме!!!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т.8(86141)5-20-10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219256" cy="5479504"/>
          </a:xfrm>
        </p:spPr>
      </p:pic>
    </p:spTree>
    <p:extLst>
      <p:ext uri="{BB962C8B-B14F-4D97-AF65-F5344CB8AC3E}">
        <p14:creationId xmlns:p14="http://schemas.microsoft.com/office/powerpoint/2010/main" val="6156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602074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9144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Также можно позвонить по бесплатному телефону доверия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60932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87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8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effectLst/>
              </a:rPr>
              <a:t> </a:t>
            </a:r>
            <a:r>
              <a:rPr lang="ru-RU" sz="2200" b="1" dirty="0" smtClean="0">
                <a:effectLst/>
              </a:rPr>
              <a:t>Проходит </a:t>
            </a:r>
            <a:r>
              <a:rPr lang="ru-RU" sz="2200" b="1" dirty="0">
                <a:effectLst/>
              </a:rPr>
              <a:t>во многих странах мира и призвана предупредить насилие над детьми и детские суициды. Начало этой традиции положила история, произошедшая </a:t>
            </a:r>
            <a:r>
              <a:rPr lang="ru-RU" sz="2200" b="1" dirty="0" smtClean="0">
                <a:effectLst/>
              </a:rPr>
              <a:t>весной 1989 </a:t>
            </a:r>
            <a:r>
              <a:rPr lang="ru-RU" sz="2200" b="1" dirty="0">
                <a:effectLst/>
              </a:rPr>
              <a:t>года, когда жительница </a:t>
            </a:r>
            <a:r>
              <a:rPr lang="ru-RU" sz="2200" b="1" dirty="0">
                <a:solidFill>
                  <a:schemeClr val="accent2"/>
                </a:solidFill>
                <a:effectLst/>
              </a:rPr>
              <a:t>Норфолка </a:t>
            </a:r>
            <a:r>
              <a:rPr lang="ru-RU" sz="2200" b="1" dirty="0" err="1" smtClean="0">
                <a:solidFill>
                  <a:schemeClr val="accent2"/>
                </a:solidFill>
                <a:effectLst/>
              </a:rPr>
              <a:t>Бонни</a:t>
            </a:r>
            <a:r>
              <a:rPr lang="ru-RU" sz="22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ru-RU" sz="2200" b="1" dirty="0" err="1" smtClean="0">
                <a:solidFill>
                  <a:schemeClr val="accent2"/>
                </a:solidFill>
                <a:effectLst/>
              </a:rPr>
              <a:t>Финей</a:t>
            </a:r>
            <a:r>
              <a:rPr lang="ru-RU" sz="2200" b="1" dirty="0" smtClean="0">
                <a:effectLst/>
              </a:rPr>
              <a:t> </a:t>
            </a:r>
            <a:r>
              <a:rPr lang="ru-RU" sz="2200" b="1" dirty="0">
                <a:effectLst/>
              </a:rPr>
              <a:t>узнала о смерти своего четырехлетнего внука Майкла, погибшего от жестокого обращения в семье. Случившееся настолько потрясло ее, что она решила посвятить свою жизнь борьбе с насилием над детьми. Символом борьбы с жестоким обращением с детьми стала синяя лента. Почему синий цвет? </a:t>
            </a:r>
            <a:endParaRPr lang="ru-RU" sz="2200" b="1" dirty="0" smtClean="0">
              <a:effectLst/>
            </a:endParaRPr>
          </a:p>
          <a:p>
            <a:pPr algn="just"/>
            <a:r>
              <a:rPr lang="ru-RU" sz="3900" b="1" u="sng" dirty="0" smtClean="0">
                <a:solidFill>
                  <a:srgbClr val="0070C0"/>
                </a:solidFill>
                <a:effectLst/>
              </a:rPr>
              <a:t>Синий </a:t>
            </a:r>
            <a:r>
              <a:rPr lang="ru-RU" sz="3900" b="1" u="sng" dirty="0">
                <a:solidFill>
                  <a:srgbClr val="0070C0"/>
                </a:solidFill>
                <a:effectLst/>
              </a:rPr>
              <a:t>цвет означает синяки и побои на теле детей!</a:t>
            </a:r>
            <a:endParaRPr lang="ru-RU" sz="3900" b="1" dirty="0">
              <a:solidFill>
                <a:srgbClr val="0070C0"/>
              </a:solidFill>
              <a:effectLst/>
            </a:endParaRPr>
          </a:p>
          <a:p>
            <a:r>
              <a:rPr lang="ru-RU" b="1" dirty="0" err="1" smtClean="0">
                <a:effectLst/>
              </a:rPr>
              <a:t>Бонни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Финей</a:t>
            </a:r>
            <a:r>
              <a:rPr lang="ru-RU" b="1" dirty="0" smtClean="0">
                <a:effectLst/>
              </a:rPr>
              <a:t> </a:t>
            </a:r>
            <a:r>
              <a:rPr lang="ru-RU" b="1" dirty="0">
                <a:effectLst/>
              </a:rPr>
              <a:t>вовремя похорон внука привязала </a:t>
            </a:r>
            <a:r>
              <a:rPr lang="ru-RU" b="1" dirty="0">
                <a:solidFill>
                  <a:schemeClr val="accent2"/>
                </a:solidFill>
                <a:effectLst/>
              </a:rPr>
              <a:t>синюю ленту</a:t>
            </a:r>
            <a:r>
              <a:rPr lang="ru-RU" b="1" dirty="0">
                <a:effectLst/>
              </a:rPr>
              <a:t> к антенне своего фургона, тем самым желая привлечь внимание людей к этой проблеме.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23528" y="15156"/>
            <a:ext cx="8352928" cy="9144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Акция Синяя лента апреля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568952" cy="432048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Цель акции – привлечение внимания общества к проблеме насилия над детьми в семьях, в общеобразовательных учреждениях</a:t>
            </a:r>
            <a:r>
              <a:rPr lang="ru-RU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Во </a:t>
            </a:r>
            <a:r>
              <a:rPr lang="ru-RU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многих странах мира ежегодно апрель объявляется месяцем по предотвращению насилия над детьми. </a:t>
            </a:r>
            <a:endParaRPr lang="ru-RU" sz="28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это время повсюду проводятся различные мероприятия, направленные на защиту детей от насилия. </a:t>
            </a:r>
            <a:endParaRPr lang="ru-RU" sz="28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352928" cy="9144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Акция Синяя лента </a:t>
            </a:r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апреля</a:t>
            </a:r>
            <a:b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23 – 30 апреля 2018 года</a:t>
            </a:r>
            <a:endParaRPr lang="ru-RU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85801"/>
            <a:ext cx="6825952" cy="5335487"/>
          </a:xfrm>
        </p:spPr>
        <p:txBody>
          <a:bodyPr>
            <a:normAutofit fontScale="92500"/>
          </a:bodyPr>
          <a:lstStyle/>
          <a:p>
            <a:pPr lvl="0" fontAlgn="base">
              <a:spcAft>
                <a:spcPct val="0"/>
              </a:spcAft>
              <a:buNone/>
            </a:pP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Жестокое обращение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 детьми – это умышленное или неосторожное обращение или действия со стороны взрослых или сверстников, которые привели к травмам, нарушению в развитии, смерти ребенка, либо угрожают его правам и благополучию.</a:t>
            </a:r>
          </a:p>
          <a:p>
            <a:endParaRPr lang="ru-RU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4180" y="1772816"/>
            <a:ext cx="6096000" cy="324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Типы жестокого обращения с детьми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Picture 2" descr="C:\Users\1\Pictures\Синяя лента 2018\kartinki-playchuyschih-deteyy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2544881" cy="27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8" y="685800"/>
            <a:ext cx="7666384" cy="5749788"/>
          </a:xfrm>
        </p:spPr>
      </p:pic>
    </p:spTree>
    <p:extLst>
      <p:ext uri="{BB962C8B-B14F-4D97-AF65-F5344CB8AC3E}">
        <p14:creationId xmlns:p14="http://schemas.microsoft.com/office/powerpoint/2010/main" val="29515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2565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ru-RU" sz="2400" dirty="0"/>
              <a:t>следы побоев, истязаний, другого физического воздействия; - следы сексуального насилия; - запущенное состояние детей (педикулез, дистрофия и т.д</a:t>
            </a:r>
            <a:r>
              <a:rPr lang="ru-RU" sz="2400" dirty="0" smtClean="0"/>
              <a:t>.);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-отсутствие нормальных условий существования ребенка: антисанитарное состояние жилья, несоблюдение элементарных правил гигиены, отсутствие в доме спальных мест, постельных принадлежностей, одежды, пищи и иных предметов, соответствующих возрастным потребностям детей и необходимых для ухода за ними; </a:t>
            </a:r>
            <a:endParaRPr lang="ru-RU" sz="2400" dirty="0" smtClean="0"/>
          </a:p>
          <a:p>
            <a:r>
              <a:rPr lang="ru-RU" sz="2400" dirty="0" smtClean="0"/>
              <a:t>- </a:t>
            </a:r>
            <a:r>
              <a:rPr lang="ru-RU" sz="2400" dirty="0"/>
              <a:t>систематическое пьянство родителей, драки в присутствии ребенка, лишение его сна, ребенка выгоняют из дома.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08012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Явные признаки насилия, которые требуют немедленного информирования правоохранительных органов: 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412776"/>
            <a:ext cx="7128792" cy="48245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 </a:t>
            </a:r>
            <a:r>
              <a:rPr lang="ru-RU" sz="2400" dirty="0"/>
              <a:t>Декларация прав ребенка от 20 ноября 1959 г. - Конвенция ООН о правах ребенка от 2 сентября 1990г. - Конституция Российской Федерации; - Гражданский кодекс Российской Федерации; - Семейный кодекс Российской Федерации; - Федеральный закон от 24 июля 1998г. "Об основных гарантиях прав ребенка в Российской Федерации" ; - Федеральный закон от 24 июня 1999г. 120-ФЗ «Об основах системы профилактики безнадзорности и правонарушений несовершеннолетних»; -Федеральный закон от 24 апреля 2008г.48-Ф3»Об опеке и попечительстве» 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914400"/>
          </a:xfrm>
        </p:spPr>
        <p:txBody>
          <a:bodyPr/>
          <a:lstStyle/>
          <a:p>
            <a:r>
              <a:rPr lang="ru-RU" sz="3600" b="1" dirty="0">
                <a:solidFill>
                  <a:srgbClr val="FFC000"/>
                </a:solidFill>
              </a:rPr>
              <a:t>Правовая база по профилактике жестокого обращения с детьми </a:t>
            </a:r>
          </a:p>
        </p:txBody>
      </p:sp>
    </p:spTree>
    <p:extLst>
      <p:ext uri="{BB962C8B-B14F-4D97-AF65-F5344CB8AC3E}">
        <p14:creationId xmlns:p14="http://schemas.microsoft.com/office/powerpoint/2010/main" val="26845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352928" cy="403244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FFC000"/>
                </a:solidFill>
              </a:rPr>
              <a:t>Принцип </a:t>
            </a:r>
            <a:r>
              <a:rPr lang="ru-RU" sz="2400" b="1" dirty="0">
                <a:solidFill>
                  <a:srgbClr val="FFC000"/>
                </a:solidFill>
              </a:rPr>
              <a:t>9 Декларации прав ребенка (20 ноября 1959 года) (20 ноября 1959 года) Конвенция о правах ребенка (2 сентября 1990 года), ратифицированная СССР, предусматривает обязательство государства защитить детей от жестокого обращения: «Статья 37: Государства - участники обеспечивают, чтобы: a) ни один ребенок не был подвергнут пыткам или другим жестоким, бесчеловечным или унижающим достоинство видам обращения или наказания».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543800" cy="914400"/>
          </a:xfrm>
        </p:spPr>
        <p:txBody>
          <a:bodyPr/>
          <a:lstStyle/>
          <a:p>
            <a:r>
              <a:rPr lang="ru-RU" sz="3600" b="1" dirty="0">
                <a:solidFill>
                  <a:srgbClr val="9966FF"/>
                </a:solidFill>
              </a:rPr>
              <a:t>Ребенок должен быть защищен от всех форм небрежного отношения, жестокости и </a:t>
            </a:r>
            <a:r>
              <a:rPr lang="ru-RU" sz="3600" b="1" dirty="0" smtClean="0">
                <a:solidFill>
                  <a:srgbClr val="9966FF"/>
                </a:solidFill>
              </a:rPr>
              <a:t>эксплуатации </a:t>
            </a:r>
            <a:endParaRPr lang="ru-RU" sz="3600" b="1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189</TotalTime>
  <Words>825</Words>
  <Application>Microsoft Office PowerPoint</Application>
  <PresentationFormat>Экран (4:3)</PresentationFormat>
  <Paragraphs>49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Презентация PowerPoint</vt:lpstr>
      <vt:lpstr>Акция Синяя лента апреля</vt:lpstr>
      <vt:lpstr>Акция Синяя лента апреля 23 – 30 апреля 2018 года</vt:lpstr>
      <vt:lpstr>Презентация PowerPoint</vt:lpstr>
      <vt:lpstr>Типы жестокого обращения с детьми </vt:lpstr>
      <vt:lpstr>Презентация PowerPoint</vt:lpstr>
      <vt:lpstr>Явные признаки насилия, которые требуют немедленного информирования правоохранительных органов: </vt:lpstr>
      <vt:lpstr>Правовая база по профилактике жестокого обращения с детьми </vt:lpstr>
      <vt:lpstr>Ребенок должен быть защищен от всех форм небрежного отношения, жестокости и эксплуатации </vt:lpstr>
      <vt:lpstr>Статьи Уголовного кодекса Российской Федерации, предусматривающие уголовную ответственность лиц за все виды насилия над детьми и за пренебрежение  основными потребностями детей: </vt:lpstr>
      <vt:lpstr>Административная ответственность: </vt:lpstr>
      <vt:lpstr>Презентация PowerPoint</vt:lpstr>
      <vt:lpstr>Статья 156 Уголовного кодекса Российской Федерации – Неисполнение обязанностей по воспитанию несовершеннолетнего</vt:lpstr>
      <vt:lpstr>Перечень оснований лишения родительских прав ( ст. 69 СК РФ)</vt:lpstr>
      <vt:lpstr>Если Вы или Ваши друзья подвергаются какой либо из форм насилия, не замалчивайте! Мы обязательно поможем!  Обратитесь за помощью и сообщите о проблеме!!! т.8(86141)5-20-10</vt:lpstr>
      <vt:lpstr>Презентация PowerPoint</vt:lpstr>
      <vt:lpstr>Также можно позвонить по бесплатному телефону доверия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2018-04-23T08:24:11Z</dcterms:created>
  <dcterms:modified xsi:type="dcterms:W3CDTF">2018-04-23T11:35:37Z</dcterms:modified>
</cp:coreProperties>
</file>